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C9"/>
    <a:srgbClr val="64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AF97E-939A-A274-F2BB-529AF1C45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0B9AB3-B289-8736-DAFB-0C7106533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442395-D96B-5A04-AE2C-49B0E9C0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AE680-BE46-9E12-FE8D-27A3DEA7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ABA45B-937A-E685-8D73-79FA6191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07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3A65B-95B6-C706-3848-A6941257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52EA0B-BCF0-2A02-6030-E75B3DB63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FFAD0-5219-A4AB-912E-C8388040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269F71-DBD8-4F6F-211C-8532BA18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6F495A-D555-94A6-57AB-48EEFBE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0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F3D540B-A990-85AF-4168-49C59A55F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C8E8A1-1695-70D1-812B-5CE03A19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EB47F7-79A4-5548-AECA-84A0F722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655C9A-7F65-C372-B9D7-2B6DF364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70E88E-DA53-FC34-71FB-3F0081EB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30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704DE-D484-8569-E356-01B3206E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B4BDE-3D42-9DA3-FAA3-796295E8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B69589-8E89-0D8C-AF7C-08C1522F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EF5282-30C1-62F6-48E2-399FC718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93C600-82EF-45F8-53D7-99B78914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65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3F054-CB42-406B-3459-5D4928C7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23E07-7DA8-6620-6C94-B5FCE3222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468DB-386A-4663-71FC-DA418652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38C676-D31E-C133-D77D-B92A31E1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B46CE-553F-F734-F3CA-9B9F75C4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69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C41EA-C34A-AB74-C7ED-0036EE72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DB6549-4E6A-042B-DBD4-35034AFBC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3C20BA-E56A-D35B-E8E1-3E1ACF9EB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6A710-AFC0-66CA-155B-A30EC3F08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6B4427-2C1A-0B55-72AF-4221C2A2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CBFA09-4399-3597-ABB3-6F0A6096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63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E9A97-F9C9-CE31-7D8A-5CB6ED30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0FBDAE-3FCA-1A4E-CAB5-0AF118862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D822EF-77F8-62C1-DA8E-BEF889427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FBCEE53-5CF6-A1F5-4D06-18F8BF7E9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505C7B-C047-23E0-4FC8-3C61B40D4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C20AD9-0144-5864-DC5D-EFB3247A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179DFA-B7EA-B333-3F57-D9729908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896426-6D08-0CC5-3CE2-92FB502D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4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941E6-FAB2-1E40-49EE-06688185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0C2897-85DF-0B03-117B-11DF9865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7B41D-3BBA-723C-D451-D16F7A9B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06048E-A177-7BD5-3F19-CC7EA57D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02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0292CC-10F0-CBAB-8D11-CEA64ECC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CB10CD-FFAA-4B97-E80D-100E6548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9E9D6A-90FF-C6A2-6527-D38B4670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3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CFE8FC-D0E2-8D18-71BE-86FF377C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229D1C-4A57-2223-4923-E9369E35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62DDB7-58C1-4CBD-1E4F-385E5775E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0AD44D-ABA0-7C51-180A-0393BC4F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4D9E1F-D1A8-2FD5-D87A-512DF333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B352F0-EBC7-A676-D981-47794B87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66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4861A-F693-F036-4B73-8F3E1F57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8F003B-FA04-4F87-896B-CCB33B269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E5307F-35ED-50B8-304B-534C3FEEB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9D99D2-1E65-C198-E9D8-67FF1E06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D042A2-ACFC-C4EF-FC52-E9367FF2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3E49E7-3F0A-B8FD-4510-C7BA737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78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A3E173-B71F-FD6E-BD5F-2B7E5F2C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26776B-B455-D27F-21D3-42F06F4D2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EC9B9D-11D0-0141-7FA4-ACB373A61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C31EE3-8EAE-483F-8208-88E626390554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EB09D-8DB9-0417-6DFE-038C1AC9F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229A3-832D-8437-4EE4-1F1685502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FE0C66-B54D-4F2E-8C9E-164CB737F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2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D4DEFF4-BCBF-CA6F-03C4-78E7260725CE}"/>
              </a:ext>
            </a:extLst>
          </p:cNvPr>
          <p:cNvSpPr/>
          <p:nvPr/>
        </p:nvSpPr>
        <p:spPr>
          <a:xfrm>
            <a:off x="6623878" y="5518728"/>
            <a:ext cx="5568122" cy="1333336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0850"/>
            <a:r>
              <a:rPr lang="fr-FR" sz="2400" b="1" dirty="0">
                <a:latin typeface="Univers Condensed" panose="020B0506020202050204" pitchFamily="34" charset="0"/>
              </a:rPr>
              <a:t>Deadline for applications</a:t>
            </a:r>
            <a:r>
              <a:rPr lang="fr-FR" sz="2400" dirty="0">
                <a:latin typeface="Univers Condensed" panose="020B0506020202050204" pitchFamily="34" charset="0"/>
              </a:rPr>
              <a:t>:</a:t>
            </a:r>
          </a:p>
          <a:p>
            <a:pPr marL="450850">
              <a:tabLst>
                <a:tab pos="450850" algn="l"/>
              </a:tabLst>
            </a:pPr>
            <a:r>
              <a:rPr lang="fr-FR" sz="2400" dirty="0" err="1">
                <a:latin typeface="Univers Condensed" panose="020B0506020202050204" pitchFamily="34" charset="0"/>
              </a:rPr>
              <a:t>February</a:t>
            </a:r>
            <a:r>
              <a:rPr lang="fr-FR" sz="2400" dirty="0">
                <a:latin typeface="Univers Condensed" panose="020B0506020202050204" pitchFamily="34" charset="0"/>
              </a:rPr>
              <a:t> 28, 2025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2C731E-7301-2A11-1D8F-73AEAEB23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727" y="51206"/>
            <a:ext cx="3379623" cy="1126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CB8B35-DE99-4D60-A2B2-CD2C4FD33B86}"/>
              </a:ext>
            </a:extLst>
          </p:cNvPr>
          <p:cNvSpPr/>
          <p:nvPr/>
        </p:nvSpPr>
        <p:spPr>
          <a:xfrm>
            <a:off x="0" y="0"/>
            <a:ext cx="8734349" cy="1228954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Univers Condensed" panose="020B0506020202050204" pitchFamily="34" charset="0"/>
              </a:rPr>
              <a:t>Call for applications 2024</a:t>
            </a:r>
          </a:p>
          <a:p>
            <a:pPr algn="ctr"/>
            <a:endParaRPr lang="fr-FR" sz="1000" dirty="0">
              <a:solidFill>
                <a:schemeClr val="bg1"/>
              </a:solidFill>
              <a:latin typeface="Univers Condensed" panose="020B0506020202050204" pitchFamily="34" charset="0"/>
            </a:endParaRPr>
          </a:p>
          <a:p>
            <a:pPr algn="ctr"/>
            <a:r>
              <a:rPr lang="fr-FR" sz="2800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Creation</a:t>
            </a:r>
            <a:r>
              <a:rPr lang="fr-FR" sz="2800" dirty="0">
                <a:solidFill>
                  <a:schemeClr val="bg1"/>
                </a:solidFill>
                <a:latin typeface="Univers Condensed" panose="020B0506020202050204" pitchFamily="34" charset="0"/>
              </a:rPr>
              <a:t> of new </a:t>
            </a:r>
            <a:r>
              <a:rPr lang="fr-FR" sz="2800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research</a:t>
            </a:r>
            <a:r>
              <a:rPr lang="fr-FR" sz="2800" dirty="0">
                <a:solidFill>
                  <a:schemeClr val="bg1"/>
                </a:solidFill>
                <a:latin typeface="Univers Condensed" panose="020B0506020202050204" pitchFamily="34" charset="0"/>
              </a:rPr>
              <a:t> groups at the Institut Pasteur</a:t>
            </a:r>
          </a:p>
        </p:txBody>
      </p:sp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2374805C-0F57-8CE9-3462-DDD7326EC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23369" r="114" b="350"/>
          <a:stretch/>
        </p:blipFill>
        <p:spPr>
          <a:xfrm>
            <a:off x="2005638" y="5526000"/>
            <a:ext cx="2621866" cy="133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7632DC-6901-02C2-2B11-52AFA0117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" y="5530291"/>
            <a:ext cx="1998000" cy="1332000"/>
          </a:xfrm>
          <a:prstGeom prst="rect">
            <a:avLst/>
          </a:prstGeo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0277F637-FDD2-E784-32B0-1C240ED08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8" y="5526000"/>
            <a:ext cx="1998000" cy="1332091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E584F61-9F2B-A610-4F21-B748874854BA}"/>
              </a:ext>
            </a:extLst>
          </p:cNvPr>
          <p:cNvSpPr txBox="1"/>
          <p:nvPr/>
        </p:nvSpPr>
        <p:spPr>
          <a:xfrm>
            <a:off x="267769" y="1634893"/>
            <a:ext cx="635610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 Light" pitchFamily="2" charset="0"/>
              </a:rPr>
              <a:t>Research focus</a:t>
            </a:r>
          </a:p>
          <a:p>
            <a:r>
              <a:rPr lang="fr-FR" sz="2000" dirty="0">
                <a:latin typeface="Arial Light" pitchFamily="2" charset="0"/>
              </a:rPr>
              <a:t>The Institut Pasteur </a:t>
            </a:r>
            <a:r>
              <a:rPr lang="fr-FR" sz="2000" dirty="0" err="1">
                <a:latin typeface="Arial Light" pitchFamily="2" charset="0"/>
              </a:rPr>
              <a:t>is</a:t>
            </a:r>
            <a:r>
              <a:rPr lang="fr-FR" sz="2000" dirty="0">
                <a:latin typeface="Arial Light" pitchFamily="2" charset="0"/>
              </a:rPr>
              <a:t> </a:t>
            </a:r>
            <a:r>
              <a:rPr lang="fr-FR" sz="2000" dirty="0" err="1">
                <a:latin typeface="Arial Light" pitchFamily="2" charset="0"/>
              </a:rPr>
              <a:t>interested</a:t>
            </a:r>
            <a:r>
              <a:rPr lang="fr-FR" sz="2000" dirty="0">
                <a:latin typeface="Arial Light" pitchFamily="2" charset="0"/>
              </a:rPr>
              <a:t> in </a:t>
            </a:r>
            <a:r>
              <a:rPr lang="fr-FR" sz="2000" dirty="0" err="1">
                <a:latin typeface="Arial Light" pitchFamily="2" charset="0"/>
              </a:rPr>
              <a:t>transdisciplinary</a:t>
            </a:r>
            <a:r>
              <a:rPr lang="fr-FR" sz="2000" dirty="0">
                <a:latin typeface="Arial Light" pitchFamily="2" charset="0"/>
              </a:rPr>
              <a:t> </a:t>
            </a:r>
            <a:r>
              <a:rPr lang="fr-FR" sz="2000" dirty="0" err="1">
                <a:latin typeface="Arial Light" pitchFamily="2" charset="0"/>
              </a:rPr>
              <a:t>approaches</a:t>
            </a:r>
            <a:r>
              <a:rPr lang="fr-FR" sz="2000" dirty="0">
                <a:latin typeface="Arial Light" pitchFamily="2" charset="0"/>
              </a:rPr>
              <a:t> to tackle important </a:t>
            </a:r>
            <a:r>
              <a:rPr lang="fr-FR" sz="2000" dirty="0" err="1">
                <a:latin typeface="Arial Light" pitchFamily="2" charset="0"/>
              </a:rPr>
              <a:t>health</a:t>
            </a:r>
            <a:r>
              <a:rPr lang="fr-FR" sz="2000" dirty="0">
                <a:latin typeface="Arial Light" pitchFamily="2" charset="0"/>
              </a:rPr>
              <a:t> </a:t>
            </a:r>
            <a:r>
              <a:rPr lang="fr-FR" sz="2000" dirty="0" err="1">
                <a:latin typeface="Arial Light" pitchFamily="2" charset="0"/>
              </a:rPr>
              <a:t>threats</a:t>
            </a:r>
            <a:r>
              <a:rPr lang="fr-FR" sz="2000" dirty="0">
                <a:latin typeface="Arial Light" pitchFamily="2" charset="0"/>
              </a:rPr>
              <a:t>, </a:t>
            </a:r>
            <a:r>
              <a:rPr lang="fr-FR" sz="2000" dirty="0" err="1">
                <a:latin typeface="Arial Light" pitchFamily="2" charset="0"/>
              </a:rPr>
              <a:t>such</a:t>
            </a:r>
            <a:r>
              <a:rPr lang="fr-FR" sz="2000" dirty="0">
                <a:latin typeface="Arial Light" pitchFamily="2" charset="0"/>
              </a:rPr>
              <a:t> as:</a:t>
            </a:r>
          </a:p>
          <a:p>
            <a:endParaRPr lang="fr-FR" sz="2000" dirty="0">
              <a:latin typeface="Arial Light" pitchFamily="2" charset="0"/>
            </a:endParaRPr>
          </a:p>
          <a:p>
            <a:pPr marL="342900" lvl="1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Vaccinology &amp; immunotherapies</a:t>
            </a:r>
            <a:endParaRPr lang="fr-FR" sz="2000" b="1" dirty="0">
              <a:effectLst/>
              <a:latin typeface="Arial Light" pitchFamily="2" charset="0"/>
              <a:ea typeface="Arial Unicode MS"/>
            </a:endParaRPr>
          </a:p>
          <a:p>
            <a:pPr marL="342900" lvl="1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Infectious diseases</a:t>
            </a: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, with a focus on anti-microbial resistance, medicinal chemistry and chemical biology</a:t>
            </a:r>
            <a:endParaRPr lang="fr-FR" sz="2000" dirty="0">
              <a:latin typeface="Arial Light" pitchFamily="2" charset="0"/>
              <a:ea typeface="Arial Unicode MS"/>
            </a:endParaRPr>
          </a:p>
          <a:p>
            <a:pPr marL="342900" lvl="1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Neuro-immunology and neurodevelopment</a:t>
            </a:r>
            <a:endParaRPr lang="fr-FR" sz="2000" b="1" dirty="0">
              <a:effectLst/>
              <a:latin typeface="Arial Light" pitchFamily="2" charset="0"/>
              <a:ea typeface="Arial Unicode MS"/>
            </a:endParaRPr>
          </a:p>
          <a:p>
            <a:pPr marL="342900" lvl="1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Maternal and child health </a:t>
            </a:r>
            <a:r>
              <a:rPr lang="en-US" sz="2000" dirty="0">
                <a:ln>
                  <a:noFill/>
                </a:ln>
                <a:solidFill>
                  <a:srgbClr val="000000"/>
                </a:solidFill>
                <a:effectLst/>
                <a:latin typeface="Arial Light" pitchFamily="2" charset="0"/>
                <a:ea typeface="Arial Unicode MS"/>
              </a:rPr>
              <a:t>(immunology, infection, pregnancy, development)</a:t>
            </a:r>
            <a:endParaRPr lang="fr-FR" sz="2000" dirty="0">
              <a:effectLst/>
              <a:latin typeface="Arial Light" pitchFamily="2" charset="0"/>
              <a:ea typeface="Arial Unicode M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8A8B11-0758-D745-EAD9-20288C0397E2}"/>
              </a:ext>
            </a:extLst>
          </p:cNvPr>
          <p:cNvSpPr txBox="1"/>
          <p:nvPr/>
        </p:nvSpPr>
        <p:spPr>
          <a:xfrm>
            <a:off x="7109521" y="1634893"/>
            <a:ext cx="50246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 Light" pitchFamily="2" charset="0"/>
              </a:rPr>
              <a:t>Attractive </a:t>
            </a:r>
            <a:r>
              <a:rPr lang="fr-FR" sz="2400" b="1" dirty="0" err="1">
                <a:latin typeface="Arial Light" pitchFamily="2" charset="0"/>
              </a:rPr>
              <a:t>starting</a:t>
            </a:r>
            <a:r>
              <a:rPr lang="fr-FR" sz="2400" b="1" dirty="0">
                <a:latin typeface="Arial Light" pitchFamily="2" charset="0"/>
              </a:rPr>
              <a:t> package</a:t>
            </a:r>
          </a:p>
          <a:p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Includes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a PI permanent position, a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technician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position, </a:t>
            </a:r>
            <a:r>
              <a:rPr lang="fr-FR" sz="2000" dirty="0">
                <a:latin typeface="Arial Light" pitchFamily="2" charset="0"/>
                <a:ea typeface="Arial Unicode MS"/>
              </a:rPr>
              <a:t>postdoc </a:t>
            </a:r>
            <a:r>
              <a:rPr lang="fr-FR" sz="2000" dirty="0" err="1">
                <a:latin typeface="Arial Light" pitchFamily="2" charset="0"/>
                <a:ea typeface="Arial Unicode MS"/>
              </a:rPr>
              <a:t>fellowship</a:t>
            </a:r>
            <a:r>
              <a:rPr lang="fr-FR" sz="2000" dirty="0">
                <a:latin typeface="Arial Light" pitchFamily="2" charset="0"/>
                <a:ea typeface="Arial Unicode MS"/>
              </a:rPr>
              <a:t> 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as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well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as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recurrent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funding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&amp;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equipment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budget </a:t>
            </a:r>
            <a:r>
              <a:rPr lang="fr-FR" sz="2400" b="1" dirty="0">
                <a:effectLst/>
                <a:latin typeface="Arial Light" pitchFamily="2" charset="0"/>
                <a:ea typeface="Arial Unicode MS"/>
              </a:rPr>
              <a:t> </a:t>
            </a:r>
            <a:endParaRPr lang="fr-FR" sz="2000" dirty="0">
              <a:effectLst/>
              <a:latin typeface="Arial Light" pitchFamily="2" charset="0"/>
              <a:ea typeface="Arial Unicode M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3DEBFF-1F00-6E10-4FE9-DB30AA043356}"/>
              </a:ext>
            </a:extLst>
          </p:cNvPr>
          <p:cNvSpPr txBox="1"/>
          <p:nvPr/>
        </p:nvSpPr>
        <p:spPr>
          <a:xfrm>
            <a:off x="7109521" y="3327664"/>
            <a:ext cx="4879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Arial Light" pitchFamily="2" charset="0"/>
              </a:rPr>
              <a:t>Join</a:t>
            </a:r>
            <a:r>
              <a:rPr lang="fr-FR" sz="2400" b="1" dirty="0">
                <a:latin typeface="Arial Light" pitchFamily="2" charset="0"/>
              </a:rPr>
              <a:t> a </a:t>
            </a:r>
            <a:r>
              <a:rPr lang="fr-FR" sz="2400" b="1" dirty="0" err="1">
                <a:latin typeface="Arial Light" pitchFamily="2" charset="0"/>
              </a:rPr>
              <a:t>scientific</a:t>
            </a:r>
            <a:r>
              <a:rPr lang="fr-FR" sz="2400" b="1" dirty="0">
                <a:latin typeface="Arial Light" pitchFamily="2" charset="0"/>
              </a:rPr>
              <a:t> </a:t>
            </a:r>
            <a:r>
              <a:rPr lang="fr-FR" sz="2400" b="1" dirty="0" err="1">
                <a:latin typeface="Arial Light" pitchFamily="2" charset="0"/>
              </a:rPr>
              <a:t>community</a:t>
            </a:r>
            <a:r>
              <a:rPr lang="fr-FR" sz="2400" b="1" dirty="0">
                <a:latin typeface="Arial Light" pitchFamily="2" charset="0"/>
              </a:rPr>
              <a:t> at the service of excellence</a:t>
            </a:r>
          </a:p>
          <a:p>
            <a:r>
              <a:rPr lang="fr-FR" sz="2000" dirty="0">
                <a:effectLst/>
                <a:latin typeface="Arial Light" pitchFamily="2" charset="0"/>
                <a:ea typeface="Arial Unicode MS"/>
              </a:rPr>
              <a:t>140+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research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units</a:t>
            </a:r>
            <a:endParaRPr lang="fr-FR" sz="2000" dirty="0">
              <a:effectLst/>
              <a:latin typeface="Arial Light" pitchFamily="2" charset="0"/>
              <a:ea typeface="Arial Unicode MS"/>
            </a:endParaRPr>
          </a:p>
          <a:p>
            <a:r>
              <a:rPr lang="fr-FR" sz="2000" dirty="0">
                <a:latin typeface="Arial Light" pitchFamily="2" charset="0"/>
                <a:ea typeface="Arial Unicode MS"/>
              </a:rPr>
              <a:t>30+ </a:t>
            </a:r>
            <a:r>
              <a:rPr lang="fr-FR" sz="2000" dirty="0" err="1">
                <a:latin typeface="Arial Light" pitchFamily="2" charset="0"/>
                <a:ea typeface="Arial Unicode MS"/>
              </a:rPr>
              <a:t>technological</a:t>
            </a:r>
            <a:r>
              <a:rPr lang="fr-FR" sz="2000" dirty="0">
                <a:latin typeface="Arial Light" pitchFamily="2" charset="0"/>
                <a:ea typeface="Arial Unicode MS"/>
              </a:rPr>
              <a:t> </a:t>
            </a:r>
            <a:r>
              <a:rPr lang="fr-FR" sz="2000" dirty="0" err="1">
                <a:latin typeface="Arial Light" pitchFamily="2" charset="0"/>
                <a:ea typeface="Arial Unicode MS"/>
              </a:rPr>
              <a:t>core</a:t>
            </a:r>
            <a:r>
              <a:rPr lang="fr-FR" sz="2000" dirty="0">
                <a:latin typeface="Arial Light" pitchFamily="2" charset="0"/>
                <a:ea typeface="Arial Unicode MS"/>
              </a:rPr>
              <a:t> </a:t>
            </a:r>
            <a:r>
              <a:rPr lang="fr-FR" sz="2000" dirty="0" err="1">
                <a:latin typeface="Arial Light" pitchFamily="2" charset="0"/>
                <a:ea typeface="Arial Unicode MS"/>
              </a:rPr>
              <a:t>facilities</a:t>
            </a:r>
            <a:endParaRPr lang="fr-FR" sz="2000" dirty="0">
              <a:latin typeface="Arial Light" pitchFamily="2" charset="0"/>
              <a:ea typeface="Arial Unicode MS"/>
            </a:endParaRPr>
          </a:p>
          <a:p>
            <a:r>
              <a:rPr lang="fr-FR" sz="2000" dirty="0">
                <a:effectLst/>
                <a:latin typeface="Arial Light" pitchFamily="2" charset="0"/>
                <a:ea typeface="Arial Unicode MS"/>
              </a:rPr>
              <a:t>An </a:t>
            </a:r>
            <a:r>
              <a:rPr lang="fr-FR" sz="2000" dirty="0" err="1">
                <a:effectLst/>
                <a:latin typeface="Arial Light" pitchFamily="2" charset="0"/>
                <a:ea typeface="Arial Unicode MS"/>
              </a:rPr>
              <a:t>education</a:t>
            </a:r>
            <a:r>
              <a:rPr lang="fr-FR" sz="2000" dirty="0">
                <a:effectLst/>
                <a:latin typeface="Arial Light" pitchFamily="2" charset="0"/>
                <a:ea typeface="Arial Unicode MS"/>
              </a:rPr>
              <a:t> center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DBDB5F-CB2B-08FE-1E40-D169DF28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246" y="5687810"/>
            <a:ext cx="998855" cy="100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6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Macintosh PowerPoint</Application>
  <PresentationFormat>Grand écran</PresentationFormat>
  <Paragraphs>18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Arial Light</vt:lpstr>
      <vt:lpstr>Univers Condensed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Guillaume  FRASCA</dc:creator>
  <cp:lastModifiedBy>Isabelle  PORTERET</cp:lastModifiedBy>
  <cp:revision>10</cp:revision>
  <dcterms:created xsi:type="dcterms:W3CDTF">2024-11-27T16:31:28Z</dcterms:created>
  <dcterms:modified xsi:type="dcterms:W3CDTF">2024-12-06T17:02:05Z</dcterms:modified>
</cp:coreProperties>
</file>